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75" r:id="rId5"/>
    <p:sldId id="276" r:id="rId6"/>
    <p:sldId id="362" r:id="rId7"/>
    <p:sldId id="355" r:id="rId8"/>
    <p:sldId id="356" r:id="rId9"/>
    <p:sldId id="360" r:id="rId10"/>
    <p:sldId id="361" r:id="rId11"/>
    <p:sldId id="358" r:id="rId12"/>
    <p:sldId id="359" r:id="rId13"/>
    <p:sldId id="353" r:id="rId14"/>
    <p:sldId id="277" r:id="rId15"/>
    <p:sldId id="278" r:id="rId16"/>
    <p:sldId id="279" r:id="rId17"/>
    <p:sldId id="282" r:id="rId18"/>
    <p:sldId id="283" r:id="rId19"/>
    <p:sldId id="284" r:id="rId20"/>
    <p:sldId id="307" r:id="rId21"/>
    <p:sldId id="308" r:id="rId22"/>
    <p:sldId id="287" r:id="rId23"/>
    <p:sldId id="288" r:id="rId24"/>
    <p:sldId id="289" r:id="rId25"/>
    <p:sldId id="291" r:id="rId26"/>
    <p:sldId id="324" r:id="rId27"/>
    <p:sldId id="309" r:id="rId28"/>
    <p:sldId id="326" r:id="rId29"/>
    <p:sldId id="310" r:id="rId30"/>
    <p:sldId id="413" r:id="rId31"/>
    <p:sldId id="416" r:id="rId32"/>
    <p:sldId id="311" r:id="rId33"/>
    <p:sldId id="417" r:id="rId34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7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8F3-9C34-42E7-852F-AE95A66D1040}" type="datetimeFigureOut">
              <a:rPr lang="es-AR" smtClean="0"/>
              <a:t>29/11/2024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9C4-E3B6-46D7-AFE8-1CB72B944A7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26157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8F3-9C34-42E7-852F-AE95A66D1040}" type="datetimeFigureOut">
              <a:rPr lang="es-AR" smtClean="0"/>
              <a:t>29/11/2024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9C4-E3B6-46D7-AFE8-1CB72B944A7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4528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8F3-9C34-42E7-852F-AE95A66D1040}" type="datetimeFigureOut">
              <a:rPr lang="es-AR" smtClean="0"/>
              <a:t>29/11/2024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9C4-E3B6-46D7-AFE8-1CB72B944A7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70578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8F3-9C34-42E7-852F-AE95A66D1040}" type="datetimeFigureOut">
              <a:rPr lang="es-AR" smtClean="0"/>
              <a:t>29/11/2024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9C4-E3B6-46D7-AFE8-1CB72B944A7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9011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8F3-9C34-42E7-852F-AE95A66D1040}" type="datetimeFigureOut">
              <a:rPr lang="es-AR" smtClean="0"/>
              <a:t>29/11/2024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9C4-E3B6-46D7-AFE8-1CB72B944A7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88394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8F3-9C34-42E7-852F-AE95A66D1040}" type="datetimeFigureOut">
              <a:rPr lang="es-AR" smtClean="0"/>
              <a:t>29/11/2024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9C4-E3B6-46D7-AFE8-1CB72B944A7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91106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8F3-9C34-42E7-852F-AE95A66D1040}" type="datetimeFigureOut">
              <a:rPr lang="es-AR" smtClean="0"/>
              <a:t>29/11/2024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9C4-E3B6-46D7-AFE8-1CB72B944A7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09732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8F3-9C34-42E7-852F-AE95A66D1040}" type="datetimeFigureOut">
              <a:rPr lang="es-AR" smtClean="0"/>
              <a:t>29/11/2024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9C4-E3B6-46D7-AFE8-1CB72B944A7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80575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8F3-9C34-42E7-852F-AE95A66D1040}" type="datetimeFigureOut">
              <a:rPr lang="es-AR" smtClean="0"/>
              <a:t>29/11/2024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9C4-E3B6-46D7-AFE8-1CB72B944A7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64121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8F3-9C34-42E7-852F-AE95A66D1040}" type="datetimeFigureOut">
              <a:rPr lang="es-AR" smtClean="0"/>
              <a:t>29/11/2024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9C4-E3B6-46D7-AFE8-1CB72B944A7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02406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8F3-9C34-42E7-852F-AE95A66D1040}" type="datetimeFigureOut">
              <a:rPr lang="es-AR" smtClean="0"/>
              <a:t>29/11/2024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A69C4-E3B6-46D7-AFE8-1CB72B944A7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11474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F48F3-9C34-42E7-852F-AE95A66D1040}" type="datetimeFigureOut">
              <a:rPr lang="es-AR" smtClean="0"/>
              <a:t>29/11/2024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A69C4-E3B6-46D7-AFE8-1CB72B944A7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06260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AR" sz="7200" b="1" dirty="0" smtClean="0">
                <a:latin typeface="Algerian" panose="04020705040A02060702" pitchFamily="82" charset="0"/>
                <a:cs typeface="Arial" panose="020B0604020202020204" pitchFamily="34" charset="0"/>
              </a:rPr>
              <a:t>ANTECEDENTES   Y REFERENCIAS   HISTÓRICAS   DEL   PARTIDO   SOCIALISTA</a:t>
            </a:r>
            <a:endParaRPr lang="es-AR" sz="7200" b="1" dirty="0"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5912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Alejandro   CASTIÑEIRAS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Revolución   Francesa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Pierre   LEROUX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Esteban   ECHEVERRÍA</a:t>
            </a:r>
          </a:p>
        </p:txBody>
      </p:sp>
    </p:spTree>
    <p:extLst>
      <p:ext uri="{BB962C8B-B14F-4D97-AF65-F5344CB8AC3E}">
        <p14:creationId xmlns:p14="http://schemas.microsoft.com/office/powerpoint/2010/main" val="389985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1854: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s-AR" sz="5400" b="1" dirty="0">
                <a:latin typeface="Arial" panose="020B0604020202020204" pitchFamily="34" charset="0"/>
                <a:cs typeface="Arial" panose="020B0604020202020204" pitchFamily="34" charset="0"/>
              </a:rPr>
              <a:t>Sociedad  Francesa  de  SM</a:t>
            </a:r>
            <a:endParaRPr lang="es-AR" sz="5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1855: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s-A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Asoc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 Panadería  del  Pueblo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1857: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s-A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Asoc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  Tipográfica   </a:t>
            </a:r>
            <a:r>
              <a:rPr lang="es-A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Arg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1858: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El   Proletario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1876: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1ª   Huelga   (Aguateros)</a:t>
            </a: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880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1863: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Secularización   Cementerios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1876: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Ley   de   Inmigración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1884: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Ley  de  Educación  Pública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1884: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Creación  del  Registro  Civil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1888: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5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Matrimonio   Civil</a:t>
            </a: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078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1881: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Club   </a:t>
            </a:r>
            <a:r>
              <a:rPr lang="es-A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Vorwärt</a:t>
            </a:r>
            <a:endParaRPr lang="es-AR" sz="5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1890: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1°   de   Mayo   (FORA)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1892: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Primera   Agrupación   Soc.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1894: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Aparece  </a:t>
            </a:r>
            <a:r>
              <a:rPr lang="es-AR" sz="5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La  Vanguardia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1895: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1ª   Convención   Socialista</a:t>
            </a: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4538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1895: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JUSTO  traduce  El  Capital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1896: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s-AR" sz="5400" b="1" dirty="0">
                <a:latin typeface="Arial" panose="020B0604020202020204" pitchFamily="34" charset="0"/>
                <a:cs typeface="Arial" panose="020B0604020202020204" pitchFamily="34" charset="0"/>
              </a:rPr>
              <a:t>Constitución   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   PS   </a:t>
            </a:r>
            <a:r>
              <a:rPr lang="es-AR" sz="5400" b="1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aprobación   del   Programa   </a:t>
            </a:r>
            <a:r>
              <a:rPr lang="es-AR" sz="5400" b="1" dirty="0">
                <a:latin typeface="Arial" panose="020B0604020202020204" pitchFamily="34" charset="0"/>
                <a:cs typeface="Arial" panose="020B0604020202020204" pitchFamily="34" charset="0"/>
              </a:rPr>
              <a:t>de   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Acción   Mínima:</a:t>
            </a:r>
            <a:endParaRPr lang="es-AR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357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-  Jornada  laboral:  8  horas;  6  para  jóvenes  de  14  a  18;  prohibición  trabajo  infantil;  descanso  semanal  obligatorio  de  36  </a:t>
            </a:r>
            <a:r>
              <a:rPr lang="es-ES" sz="5400" b="1" dirty="0" err="1" smtClean="0">
                <a:latin typeface="Arial" pitchFamily="34" charset="0"/>
                <a:cs typeface="Arial" pitchFamily="34" charset="0"/>
              </a:rPr>
              <a:t>hs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.</a:t>
            </a:r>
            <a:endParaRPr lang="es-AR" sz="54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-       </a:t>
            </a:r>
            <a:r>
              <a:rPr lang="es-ES" sz="5400" b="1" dirty="0">
                <a:latin typeface="Arial" pitchFamily="34" charset="0"/>
                <a:cs typeface="Arial" pitchFamily="34" charset="0"/>
              </a:rPr>
              <a:t>A   igualdad   de   trabajo,   igual  remuneración   entre   los   sexos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.</a:t>
            </a:r>
            <a:endParaRPr lang="es-AR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06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" sz="5400" b="1" dirty="0">
                <a:latin typeface="Arial" pitchFamily="34" charset="0"/>
                <a:cs typeface="Arial" pitchFamily="34" charset="0"/>
              </a:rPr>
              <a:t>-      Reglamentación   higiénica   del  trabajo   industrial,   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limitación   del </a:t>
            </a:r>
            <a:r>
              <a:rPr lang="es-ES" sz="5400" b="1" dirty="0">
                <a:latin typeface="Arial" pitchFamily="34" charset="0"/>
                <a:cs typeface="Arial" pitchFamily="34" charset="0"/>
              </a:rPr>
              <a:t>trabajo   nocturno,   y   prohibición  trabajo  de  mujeres  donde  peligre  su   maternidad   o   su   moralidad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463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-     Responsabilidad   </a:t>
            </a:r>
            <a:r>
              <a:rPr lang="es-ES" sz="5400" b="1" dirty="0">
                <a:latin typeface="Arial" pitchFamily="34" charset="0"/>
                <a:cs typeface="Arial" pitchFamily="34" charset="0"/>
              </a:rPr>
              <a:t>de   las  </a:t>
            </a:r>
            <a:r>
              <a:rPr lang="es-ES" sz="5400" b="1" dirty="0" err="1" smtClean="0">
                <a:latin typeface="Arial" pitchFamily="34" charset="0"/>
                <a:cs typeface="Arial" pitchFamily="34" charset="0"/>
              </a:rPr>
              <a:t>patro-nales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  en   </a:t>
            </a:r>
            <a:r>
              <a:rPr lang="es-ES" sz="5400" b="1" dirty="0">
                <a:latin typeface="Arial" pitchFamily="34" charset="0"/>
                <a:cs typeface="Arial" pitchFamily="34" charset="0"/>
              </a:rPr>
              <a:t>los  accidentes  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de  </a:t>
            </a:r>
            <a:r>
              <a:rPr lang="es-ES" sz="5400" b="1" dirty="0" err="1" smtClean="0">
                <a:latin typeface="Arial" pitchFamily="34" charset="0"/>
                <a:cs typeface="Arial" pitchFamily="34" charset="0"/>
              </a:rPr>
              <a:t>tra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-bajo</a:t>
            </a:r>
            <a:r>
              <a:rPr lang="es-ES" sz="5400" b="1" dirty="0">
                <a:latin typeface="Arial" pitchFamily="34" charset="0"/>
                <a:cs typeface="Arial" pitchFamily="34" charset="0"/>
              </a:rPr>
              <a:t>;  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y  creación  del  fuero  </a:t>
            </a:r>
            <a:r>
              <a:rPr lang="es-ES" sz="5400" b="1" dirty="0">
                <a:latin typeface="Arial" pitchFamily="34" charset="0"/>
                <a:cs typeface="Arial" pitchFamily="34" charset="0"/>
              </a:rPr>
              <a:t>laboral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- Abolición  del  impuesto  al  </a:t>
            </a:r>
            <a:r>
              <a:rPr lang="es-ES" sz="5400" b="1" dirty="0" err="1" smtClean="0">
                <a:latin typeface="Arial" pitchFamily="34" charset="0"/>
                <a:cs typeface="Arial" pitchFamily="34" charset="0"/>
              </a:rPr>
              <a:t>consu-mo</a:t>
            </a:r>
            <a:r>
              <a:rPr lang="es-ES" sz="5400" b="1" dirty="0">
                <a:latin typeface="Arial" pitchFamily="34" charset="0"/>
                <a:cs typeface="Arial" pitchFamily="34" charset="0"/>
              </a:rPr>
              <a:t>,  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 e   instauración   </a:t>
            </a:r>
            <a:r>
              <a:rPr lang="es-ES" sz="5400" b="1" dirty="0">
                <a:latin typeface="Arial" pitchFamily="34" charset="0"/>
                <a:cs typeface="Arial" pitchFamily="34" charset="0"/>
              </a:rPr>
              <a:t>del  impuesto   progresivo   sobre   la   </a:t>
            </a:r>
            <a:r>
              <a:rPr lang="es-ES" sz="5400" b="1">
                <a:latin typeface="Arial" pitchFamily="34" charset="0"/>
                <a:cs typeface="Arial" pitchFamily="34" charset="0"/>
              </a:rPr>
              <a:t>renta</a:t>
            </a:r>
            <a:r>
              <a:rPr lang="es-ES" sz="5400" b="1" smtClean="0">
                <a:latin typeface="Arial" pitchFamily="34" charset="0"/>
                <a:cs typeface="Arial" pitchFamily="34" charset="0"/>
              </a:rPr>
              <a:t>.</a:t>
            </a:r>
            <a:endParaRPr lang="es-ES" sz="5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900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-    </a:t>
            </a:r>
            <a:r>
              <a:rPr lang="es-ES" sz="5400" b="1" dirty="0">
                <a:latin typeface="Arial" pitchFamily="34" charset="0"/>
                <a:cs typeface="Arial" pitchFamily="34" charset="0"/>
              </a:rPr>
              <a:t>Educación   laica   y   obligatoria  para   todos   los   niños   hasta   14  años,   con   cargo   al   Estado   de  la   manutención   de   los   mismos,  cuando   fuere   necesario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.</a:t>
            </a:r>
            <a:endParaRPr lang="es-AR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290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" sz="5400" b="1" dirty="0">
                <a:latin typeface="Arial" pitchFamily="34" charset="0"/>
                <a:cs typeface="Arial" pitchFamily="34" charset="0"/>
              </a:rPr>
              <a:t>-  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           </a:t>
            </a:r>
            <a:r>
              <a:rPr lang="es-ES" sz="5400" b="1" dirty="0">
                <a:latin typeface="Arial" pitchFamily="34" charset="0"/>
                <a:cs typeface="Arial" pitchFamily="34" charset="0"/>
              </a:rPr>
              <a:t>Voto   secreto   y   universal.</a:t>
            </a:r>
          </a:p>
          <a:p>
            <a:pPr>
              <a:spcBef>
                <a:spcPts val="0"/>
              </a:spcBef>
            </a:pPr>
            <a:r>
              <a:rPr lang="es-ES" sz="5400" b="1" dirty="0">
                <a:latin typeface="Arial" pitchFamily="34" charset="0"/>
                <a:cs typeface="Arial" pitchFamily="34" charset="0"/>
              </a:rPr>
              <a:t>-   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                   </a:t>
            </a:r>
            <a:r>
              <a:rPr lang="es-ES" sz="5400" b="1" dirty="0">
                <a:latin typeface="Arial" pitchFamily="34" charset="0"/>
                <a:cs typeface="Arial" pitchFamily="34" charset="0"/>
              </a:rPr>
              <a:t>Autonomía   Municipal.</a:t>
            </a:r>
            <a:endParaRPr lang="es-AR" sz="54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" sz="5400" b="1" dirty="0">
                <a:latin typeface="Arial" pitchFamily="34" charset="0"/>
                <a:cs typeface="Arial" pitchFamily="34" charset="0"/>
              </a:rPr>
              <a:t>-  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  Jurados  </a:t>
            </a:r>
            <a:r>
              <a:rPr lang="es-ES" sz="5400" b="1" dirty="0">
                <a:latin typeface="Arial" pitchFamily="34" charset="0"/>
                <a:cs typeface="Arial" pitchFamily="34" charset="0"/>
              </a:rPr>
              <a:t>elegidos  por  el  pueblo  para   toda   clase   de   delitos.</a:t>
            </a:r>
            <a:endParaRPr lang="es-AR" sz="54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" sz="5400" b="1" dirty="0">
                <a:latin typeface="Arial" pitchFamily="34" charset="0"/>
                <a:cs typeface="Arial" pitchFamily="34" charset="0"/>
              </a:rPr>
              <a:t>-   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s-ES" sz="5400" b="1" dirty="0">
                <a:latin typeface="Arial" pitchFamily="34" charset="0"/>
                <a:cs typeface="Arial" pitchFamily="34" charset="0"/>
              </a:rPr>
              <a:t>Separación  de  la  iglesia  del  Estado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.</a:t>
            </a:r>
            <a:endParaRPr lang="es-AR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376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" sz="5400" b="1" dirty="0">
                <a:latin typeface="Arial" pitchFamily="34" charset="0"/>
                <a:cs typeface="Arial" pitchFamily="34" charset="0"/>
              </a:rPr>
              <a:t>-                    Supresión   del   ejército  permanente.</a:t>
            </a:r>
            <a:endParaRPr lang="es-AR" sz="54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" sz="5400" b="1" dirty="0">
                <a:latin typeface="Arial" pitchFamily="34" charset="0"/>
                <a:cs typeface="Arial" pitchFamily="34" charset="0"/>
              </a:rPr>
              <a:t>-  Abolición  de  la  pena  de  muerte.</a:t>
            </a:r>
            <a:endParaRPr lang="es-AR" sz="54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" sz="5400" b="1" dirty="0">
                <a:latin typeface="Arial" pitchFamily="34" charset="0"/>
                <a:cs typeface="Arial" pitchFamily="34" charset="0"/>
              </a:rPr>
              <a:t>-                     Revocabilidad   de   los  representantes  electos,  en  caso  de   no   cumplir</a:t>
            </a:r>
            <a:r>
              <a:rPr lang="es-ES" sz="5400" b="1" dirty="0" smtClean="0">
                <a:latin typeface="Arial" pitchFamily="34" charset="0"/>
                <a:cs typeface="Arial" pitchFamily="34" charset="0"/>
              </a:rPr>
              <a:t>.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69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1900: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AR" sz="5400" b="1" dirty="0">
                <a:latin typeface="Arial" panose="020B0604020202020204" pitchFamily="34" charset="0"/>
                <a:cs typeface="Arial" panose="020B0604020202020204" pitchFamily="34" charset="0"/>
              </a:rPr>
              <a:t>Centros   Socialistas 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AR" sz="5400" b="1" dirty="0">
                <a:latin typeface="Arial" panose="020B0604020202020204" pitchFamily="34" charset="0"/>
                <a:cs typeface="Arial" panose="020B0604020202020204" pitchFamily="34" charset="0"/>
              </a:rPr>
              <a:t>17/60).</a:t>
            </a:r>
            <a:endParaRPr lang="es-AR" sz="5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1901: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Cosme   </a:t>
            </a:r>
            <a:r>
              <a:rPr lang="es-AR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Budislavich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1902: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Centro  Socialista  Femenino.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1903: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Agustín   REYNÉS.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5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1904:</a:t>
            </a:r>
            <a:r>
              <a:rPr lang="es-AR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Alfredo   L.   PALACIOS.</a:t>
            </a: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467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7200" b="1" dirty="0" smtClean="0">
                <a:latin typeface="Algerian" panose="04020705040A02060702" pitchFamily="82" charset="0"/>
                <a:cs typeface="Arial" panose="020B0604020202020204" pitchFamily="34" charset="0"/>
              </a:rPr>
              <a:t>¿¿¿Cómo   se   ponen   en   práctica   las   ideas   socialistas   desde   el   parlamento???</a:t>
            </a:r>
            <a:endParaRPr lang="es-ES_tradnl" sz="7200" b="1" u="sn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2989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_tradnl" sz="6000" b="1" u="sng" dirty="0">
                <a:latin typeface="Arial" pitchFamily="34" charset="0"/>
                <a:cs typeface="Arial" pitchFamily="34" charset="0"/>
              </a:rPr>
              <a:t>Algunas   Leyes   Nacionales   Sancionadas   por   Iniciativa   Socialista   hasta   1943</a:t>
            </a:r>
            <a:r>
              <a:rPr lang="es-ES_tradnl" sz="6000" b="1" u="sng" dirty="0" smtClean="0">
                <a:latin typeface="Arial" pitchFamily="34" charset="0"/>
                <a:cs typeface="Arial" pitchFamily="34" charset="0"/>
              </a:rPr>
              <a:t>:</a:t>
            </a:r>
            <a:endParaRPr lang="es-A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8686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_tradnl" sz="4800" b="1" u="sng" dirty="0" smtClean="0">
                <a:latin typeface="Arial" pitchFamily="34" charset="0"/>
                <a:cs typeface="Arial" pitchFamily="34" charset="0"/>
              </a:rPr>
              <a:t>1905:</a:t>
            </a:r>
            <a:endParaRPr lang="es-ES_tradnl" sz="48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-                             Descanso   </a:t>
            </a:r>
            <a:r>
              <a:rPr lang="es-ES_tradnl" sz="4800" b="1" dirty="0">
                <a:latin typeface="Arial" pitchFamily="34" charset="0"/>
                <a:cs typeface="Arial" pitchFamily="34" charset="0"/>
              </a:rPr>
              <a:t>dominical.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-                     Impuesto   </a:t>
            </a:r>
            <a:r>
              <a:rPr lang="es-ES_tradnl" sz="4800" b="1" dirty="0">
                <a:latin typeface="Arial" pitchFamily="34" charset="0"/>
                <a:cs typeface="Arial" pitchFamily="34" charset="0"/>
              </a:rPr>
              <a:t>a   la   herencia</a:t>
            </a: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_tradnl" sz="4800" b="1" u="sng" dirty="0">
                <a:latin typeface="Arial" pitchFamily="34" charset="0"/>
                <a:cs typeface="Arial" pitchFamily="34" charset="0"/>
              </a:rPr>
              <a:t>1908:</a:t>
            </a:r>
            <a:endParaRPr lang="es-ES_tradnl" sz="48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_tradnl" sz="4800" b="1" dirty="0">
                <a:latin typeface="Arial" pitchFamily="34" charset="0"/>
                <a:cs typeface="Arial" pitchFamily="34" charset="0"/>
              </a:rPr>
              <a:t>-    </a:t>
            </a: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     Reglamentación   </a:t>
            </a:r>
            <a:r>
              <a:rPr lang="es-ES_tradnl" sz="4800" b="1" dirty="0">
                <a:latin typeface="Arial" pitchFamily="34" charset="0"/>
                <a:cs typeface="Arial" pitchFamily="34" charset="0"/>
              </a:rPr>
              <a:t>del   trabajo   de   mujeres   y   niños</a:t>
            </a: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.</a:t>
            </a:r>
            <a:endParaRPr lang="es-ES_tradnl" sz="4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8786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_tradnl" sz="5400" b="1" u="sng" dirty="0" smtClean="0">
                <a:latin typeface="Arial" pitchFamily="34" charset="0"/>
                <a:cs typeface="Arial" pitchFamily="34" charset="0"/>
              </a:rPr>
              <a:t>1912:</a:t>
            </a:r>
            <a:endParaRPr lang="es-ES_tradnl" sz="54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-                 Organización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del   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Dpto.   Nacional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del   Trabajo.</a:t>
            </a:r>
          </a:p>
          <a:p>
            <a:pPr>
              <a:spcBef>
                <a:spcPts val="0"/>
              </a:spcBef>
            </a:pPr>
            <a:r>
              <a:rPr lang="es-ES_tradnl" sz="5400" b="1" dirty="0">
                <a:latin typeface="Arial" pitchFamily="34" charset="0"/>
                <a:cs typeface="Arial" pitchFamily="34" charset="0"/>
              </a:rPr>
              <a:t>-   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    Jubilaciones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y   Sueldos   del   Magisterio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.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85752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_tradnl" sz="5400" b="1" u="sng" dirty="0" smtClean="0">
                <a:latin typeface="Arial" pitchFamily="34" charset="0"/>
                <a:cs typeface="Arial" pitchFamily="34" charset="0"/>
              </a:rPr>
              <a:t>1913:</a:t>
            </a:r>
            <a:endParaRPr lang="es-ES_tradnl" sz="54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- Contra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la  trata  de  blancas   y   la   corrupción   de   la   mujer.</a:t>
            </a:r>
          </a:p>
          <a:p>
            <a:pPr>
              <a:spcBef>
                <a:spcPts val="0"/>
              </a:spcBef>
            </a:pPr>
            <a:r>
              <a:rPr lang="es-ES_tradnl" sz="5400" b="1" dirty="0">
                <a:latin typeface="Arial" pitchFamily="34" charset="0"/>
                <a:cs typeface="Arial" pitchFamily="34" charset="0"/>
              </a:rPr>
              <a:t>- 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           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Creación   de   la   Agencia   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de   Colocaciones   pública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y   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gratuita.</a:t>
            </a:r>
            <a:endParaRPr lang="es-AR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6374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_tradnl" sz="4800" b="1" u="sng" dirty="0" smtClean="0">
                <a:latin typeface="Arial" pitchFamily="34" charset="0"/>
                <a:cs typeface="Arial" pitchFamily="34" charset="0"/>
              </a:rPr>
              <a:t>1914:</a:t>
            </a:r>
            <a:endParaRPr lang="es-ES_tradnl" sz="48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-             </a:t>
            </a:r>
            <a:r>
              <a:rPr lang="es-ES_tradnl" sz="4800" b="1" dirty="0" err="1" smtClean="0">
                <a:latin typeface="Arial" pitchFamily="34" charset="0"/>
                <a:cs typeface="Arial" pitchFamily="34" charset="0"/>
              </a:rPr>
              <a:t>Inembargabilidad</a:t>
            </a: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s-ES_tradnl" sz="4800" b="1" dirty="0">
                <a:latin typeface="Arial" pitchFamily="34" charset="0"/>
                <a:cs typeface="Arial" pitchFamily="34" charset="0"/>
              </a:rPr>
              <a:t>de   </a:t>
            </a: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sueldos</a:t>
            </a:r>
            <a:r>
              <a:rPr lang="es-ES_tradnl" sz="4800" b="1" dirty="0">
                <a:latin typeface="Arial" pitchFamily="34" charset="0"/>
                <a:cs typeface="Arial" pitchFamily="34" charset="0"/>
              </a:rPr>
              <a:t>,   jubilaciones,   y   pensiones</a:t>
            </a: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_tradnl" sz="4800" b="1" u="sng" dirty="0" smtClean="0">
                <a:latin typeface="Arial" pitchFamily="34" charset="0"/>
                <a:cs typeface="Arial" pitchFamily="34" charset="0"/>
              </a:rPr>
              <a:t>1915: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_tradnl" sz="4800" b="1" dirty="0">
                <a:latin typeface="Arial" pitchFamily="34" charset="0"/>
                <a:cs typeface="Arial" pitchFamily="34" charset="0"/>
              </a:rPr>
              <a:t>-     Indemnización   por   accidentes   de   trabajo</a:t>
            </a: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.</a:t>
            </a:r>
            <a:endParaRPr lang="es-ES_tradnl" sz="4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4789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_tradnl" sz="5400" b="1" u="sng" dirty="0" smtClean="0">
                <a:latin typeface="Arial" pitchFamily="34" charset="0"/>
                <a:cs typeface="Arial" pitchFamily="34" charset="0"/>
              </a:rPr>
              <a:t>1915: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-       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Reglamentación   del   trabajo   a   domicilio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s-ES_tradnl" sz="5400" b="1" u="sng" dirty="0">
                <a:latin typeface="Arial" pitchFamily="34" charset="0"/>
                <a:cs typeface="Arial" pitchFamily="34" charset="0"/>
              </a:rPr>
              <a:t>1921: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5400" b="1" dirty="0">
                <a:latin typeface="Arial" pitchFamily="34" charset="0"/>
                <a:cs typeface="Arial" pitchFamily="34" charset="0"/>
              </a:rPr>
              <a:t>-  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Ley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de   arrendamientos   rurales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.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70878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_tradnl" sz="4800" b="1" u="sng" dirty="0" smtClean="0">
                <a:latin typeface="Arial" pitchFamily="34" charset="0"/>
                <a:cs typeface="Arial" pitchFamily="34" charset="0"/>
              </a:rPr>
              <a:t>1921:</a:t>
            </a:r>
            <a:endParaRPr lang="es-ES_tradnl" sz="48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-  Salario   </a:t>
            </a:r>
            <a:r>
              <a:rPr lang="es-ES_tradnl" sz="4800" b="1" dirty="0">
                <a:latin typeface="Arial" pitchFamily="34" charset="0"/>
                <a:cs typeface="Arial" pitchFamily="34" charset="0"/>
              </a:rPr>
              <a:t>mínimo   para  empleados   del   Estado</a:t>
            </a: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-                     </a:t>
            </a:r>
            <a:r>
              <a:rPr lang="es-ES_tradnl" sz="4800" b="1" dirty="0">
                <a:latin typeface="Arial" pitchFamily="34" charset="0"/>
                <a:cs typeface="Arial" pitchFamily="34" charset="0"/>
              </a:rPr>
              <a:t>Represión   del   monopolio</a:t>
            </a: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s-ES_tradnl" sz="4800" b="1" u="sng" dirty="0">
                <a:latin typeface="Arial" pitchFamily="34" charset="0"/>
                <a:cs typeface="Arial" pitchFamily="34" charset="0"/>
              </a:rPr>
              <a:t>1924:</a:t>
            </a:r>
            <a:endParaRPr lang="es-ES_tradnl" sz="48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-      Prohibición  del  trabajo  a  menores.</a:t>
            </a:r>
            <a:endParaRPr lang="es-A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98323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_tradnl" sz="4800" b="1" u="sng" dirty="0" smtClean="0">
                <a:latin typeface="Arial" pitchFamily="34" charset="0"/>
                <a:cs typeface="Arial" pitchFamily="34" charset="0"/>
              </a:rPr>
              <a:t>1926:</a:t>
            </a:r>
            <a:endParaRPr lang="es-ES_tradnl" sz="48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-                 Pago   </a:t>
            </a:r>
            <a:r>
              <a:rPr lang="es-ES_tradnl" sz="4800" b="1" dirty="0">
                <a:latin typeface="Arial" pitchFamily="34" charset="0"/>
                <a:cs typeface="Arial" pitchFamily="34" charset="0"/>
              </a:rPr>
              <a:t>de   salario   en  </a:t>
            </a: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MNCL.</a:t>
            </a:r>
            <a:endParaRPr lang="es-ES_tradnl" sz="48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-        Régimen   </a:t>
            </a:r>
            <a:r>
              <a:rPr lang="es-ES_tradnl" sz="4800" b="1" dirty="0">
                <a:latin typeface="Arial" pitchFamily="34" charset="0"/>
                <a:cs typeface="Arial" pitchFamily="34" charset="0"/>
              </a:rPr>
              <a:t>legal   de   Cooperativas</a:t>
            </a: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s-ES_tradnl" sz="4800" b="1" u="sng" dirty="0">
                <a:latin typeface="Arial" pitchFamily="34" charset="0"/>
                <a:cs typeface="Arial" pitchFamily="34" charset="0"/>
              </a:rPr>
              <a:t>1929:</a:t>
            </a:r>
          </a:p>
          <a:p>
            <a:pPr>
              <a:spcBef>
                <a:spcPts val="0"/>
              </a:spcBef>
            </a:pP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-           </a:t>
            </a:r>
            <a:r>
              <a:rPr lang="es-ES_tradnl" sz="4800" b="1" dirty="0">
                <a:latin typeface="Arial" pitchFamily="34" charset="0"/>
                <a:cs typeface="Arial" pitchFamily="34" charset="0"/>
              </a:rPr>
              <a:t>Jornada   máxima   laboral   de   8   horas.</a:t>
            </a: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2213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r>
              <a:rPr lang="es-ES_tradnl" sz="5400" b="1" u="sng" dirty="0" smtClean="0">
                <a:latin typeface="Arial" pitchFamily="34" charset="0"/>
                <a:cs typeface="Arial" pitchFamily="34" charset="0"/>
              </a:rPr>
              <a:t>1932</a:t>
            </a:r>
            <a:r>
              <a:rPr lang="es-ES_tradnl" sz="5400" b="1" u="sng" dirty="0">
                <a:latin typeface="Arial" pitchFamily="34" charset="0"/>
                <a:cs typeface="Arial" pitchFamily="34" charset="0"/>
              </a:rPr>
              <a:t>: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-           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Ley   de   construcción   de   escuelas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s-ES_tradnl" sz="5400" b="1" dirty="0">
                <a:latin typeface="Arial" pitchFamily="34" charset="0"/>
                <a:cs typeface="Arial" pitchFamily="34" charset="0"/>
              </a:rPr>
              <a:t>-                                 Sábado   inglés.</a:t>
            </a:r>
          </a:p>
          <a:p>
            <a:pPr>
              <a:spcBef>
                <a:spcPts val="0"/>
              </a:spcBef>
            </a:pPr>
            <a:r>
              <a:rPr lang="es-ES_tradnl" sz="5400" b="1" dirty="0">
                <a:latin typeface="Arial" pitchFamily="34" charset="0"/>
                <a:cs typeface="Arial" pitchFamily="34" charset="0"/>
              </a:rPr>
              <a:t>-       Estabilidad   de   arrendatarios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.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2753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_tradnl" sz="5400" b="1" u="sng" dirty="0" smtClean="0">
                <a:latin typeface="Arial" pitchFamily="34" charset="0"/>
                <a:cs typeface="Arial" pitchFamily="34" charset="0"/>
              </a:rPr>
              <a:t>1933</a:t>
            </a:r>
            <a:r>
              <a:rPr lang="es-ES_tradnl" sz="5400" b="1" u="sng" dirty="0">
                <a:latin typeface="Arial" pitchFamily="34" charset="0"/>
                <a:cs typeface="Arial" pitchFamily="34" charset="0"/>
              </a:rPr>
              <a:t>: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-     Organización   Crédito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Agrícola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s-ES_tradnl" sz="5400" b="1" u="sng" dirty="0">
                <a:latin typeface="Arial" pitchFamily="34" charset="0"/>
                <a:cs typeface="Arial" pitchFamily="34" charset="0"/>
              </a:rPr>
              <a:t>1934: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5400" b="1" dirty="0">
                <a:latin typeface="Arial" pitchFamily="34" charset="0"/>
                <a:cs typeface="Arial" pitchFamily="34" charset="0"/>
              </a:rPr>
              <a:t>-       Vacaciones   anuales   pagas   e   indemnización   por   despido.</a:t>
            </a:r>
          </a:p>
          <a:p>
            <a:pPr>
              <a:spcBef>
                <a:spcPts val="0"/>
              </a:spcBef>
            </a:pPr>
            <a:endParaRPr lang="es-ES_tradnl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75025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_tradnl" sz="5400" b="1" u="sng" dirty="0" smtClean="0">
                <a:latin typeface="Arial" pitchFamily="34" charset="0"/>
                <a:cs typeface="Arial" pitchFamily="34" charset="0"/>
              </a:rPr>
              <a:t>1934:</a:t>
            </a:r>
          </a:p>
          <a:p>
            <a:pPr>
              <a:spcBef>
                <a:spcPts val="0"/>
              </a:spcBef>
            </a:pP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- 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Cierre   del   comercio   a   las   20   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horas.</a:t>
            </a:r>
          </a:p>
          <a:p>
            <a:pPr>
              <a:spcBef>
                <a:spcPts val="0"/>
              </a:spcBef>
            </a:pP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-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Protección   a   la   madre   obrera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-        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Licencia   pre   y   pos   parto.</a:t>
            </a:r>
          </a:p>
          <a:p>
            <a:pPr>
              <a:spcBef>
                <a:spcPts val="0"/>
              </a:spcBef>
            </a:pPr>
            <a:r>
              <a:rPr lang="es-ES_tradnl" sz="5400" b="1" dirty="0">
                <a:latin typeface="Arial" pitchFamily="34" charset="0"/>
                <a:cs typeface="Arial" pitchFamily="34" charset="0"/>
              </a:rPr>
              <a:t>- 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                             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Ayuda   al   Niño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.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3830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_tradnl" sz="5400" b="1" u="sng" dirty="0" smtClean="0">
                <a:latin typeface="Arial" pitchFamily="34" charset="0"/>
                <a:cs typeface="Arial" pitchFamily="34" charset="0"/>
              </a:rPr>
              <a:t>1935</a:t>
            </a:r>
            <a:r>
              <a:rPr lang="es-ES_tradnl" sz="5400" b="1" u="sng" dirty="0">
                <a:latin typeface="Arial" pitchFamily="34" charset="0"/>
                <a:cs typeface="Arial" pitchFamily="34" charset="0"/>
              </a:rPr>
              <a:t>: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-                           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Ley   de   la   silla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s-ES_tradnl" sz="5400" b="1" u="sng" dirty="0">
                <a:latin typeface="Arial" pitchFamily="34" charset="0"/>
                <a:cs typeface="Arial" pitchFamily="34" charset="0"/>
              </a:rPr>
              <a:t>1936:</a:t>
            </a:r>
          </a:p>
          <a:p>
            <a:pPr>
              <a:spcBef>
                <a:spcPts val="0"/>
              </a:spcBef>
            </a:pPr>
            <a:r>
              <a:rPr lang="es-ES_tradnl" sz="5400" b="1" dirty="0">
                <a:latin typeface="Arial" pitchFamily="34" charset="0"/>
                <a:cs typeface="Arial" pitchFamily="34" charset="0"/>
              </a:rPr>
              <a:t>-  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es-ES_tradnl" sz="5400" b="1" dirty="0" err="1">
                <a:latin typeface="Arial" pitchFamily="34" charset="0"/>
                <a:cs typeface="Arial" pitchFamily="34" charset="0"/>
              </a:rPr>
              <a:t>Inembargabilidad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   de   cosas indispensables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.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82709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_tradnl" sz="4800" b="1" u="sng" dirty="0" smtClean="0">
                <a:latin typeface="Arial" pitchFamily="34" charset="0"/>
                <a:cs typeface="Arial" pitchFamily="34" charset="0"/>
              </a:rPr>
              <a:t>1936:</a:t>
            </a:r>
            <a:endParaRPr lang="es-ES_tradnl" sz="48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4800" b="1" smtClean="0">
                <a:latin typeface="Arial" pitchFamily="34" charset="0"/>
                <a:cs typeface="Arial" pitchFamily="34" charset="0"/>
              </a:rPr>
              <a:t>-           </a:t>
            </a:r>
            <a:r>
              <a:rPr lang="es-ES_tradnl" sz="4800" b="1" smtClean="0">
                <a:latin typeface="Arial" pitchFamily="34" charset="0"/>
                <a:cs typeface="Arial" pitchFamily="34" charset="0"/>
              </a:rPr>
              <a:t> $   </a:t>
            </a:r>
            <a:r>
              <a:rPr lang="es-ES_tradnl" sz="4800" b="1" dirty="0">
                <a:latin typeface="Arial" pitchFamily="34" charset="0"/>
                <a:cs typeface="Arial" pitchFamily="34" charset="0"/>
              </a:rPr>
              <a:t>5.000.000   para   </a:t>
            </a:r>
            <a:r>
              <a:rPr lang="es-ES_tradnl" sz="4800" b="1" smtClean="0">
                <a:latin typeface="Arial" pitchFamily="34" charset="0"/>
                <a:cs typeface="Arial" pitchFamily="34" charset="0"/>
              </a:rPr>
              <a:t>construcción   de   Hospitales   </a:t>
            </a: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Públicos.</a:t>
            </a:r>
            <a:endParaRPr lang="es-ES_tradnl" sz="48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- Dirección   </a:t>
            </a:r>
            <a:r>
              <a:rPr lang="es-ES_tradnl" sz="4800" b="1" dirty="0">
                <a:latin typeface="Arial" pitchFamily="34" charset="0"/>
                <a:cs typeface="Arial" pitchFamily="34" charset="0"/>
              </a:rPr>
              <a:t>de   Maternidad   e   Infancia</a:t>
            </a: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s-ES_tradnl" sz="4800" b="1" u="sng" dirty="0">
                <a:latin typeface="Arial" pitchFamily="34" charset="0"/>
                <a:cs typeface="Arial" pitchFamily="34" charset="0"/>
              </a:rPr>
              <a:t>1937:</a:t>
            </a:r>
          </a:p>
          <a:p>
            <a:pPr>
              <a:spcBef>
                <a:spcPts val="0"/>
              </a:spcBef>
            </a:pP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-          Elevación   </a:t>
            </a:r>
            <a:r>
              <a:rPr lang="es-ES_tradnl" sz="4800" b="1" dirty="0">
                <a:latin typeface="Arial" pitchFamily="34" charset="0"/>
                <a:cs typeface="Arial" pitchFamily="34" charset="0"/>
              </a:rPr>
              <a:t>sueldo   </a:t>
            </a:r>
            <a:r>
              <a:rPr lang="es-ES_tradnl" sz="4800" b="1" dirty="0" smtClean="0">
                <a:latin typeface="Arial" pitchFamily="34" charset="0"/>
                <a:cs typeface="Arial" pitchFamily="34" charset="0"/>
              </a:rPr>
              <a:t>de   maestros.</a:t>
            </a:r>
            <a:endParaRPr lang="es-ES_tradnl" sz="4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5947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_tradnl" sz="5400" b="1" u="sng" dirty="0" smtClean="0">
                <a:latin typeface="Arial" pitchFamily="34" charset="0"/>
                <a:cs typeface="Arial" pitchFamily="34" charset="0"/>
              </a:rPr>
              <a:t>1938</a:t>
            </a:r>
            <a:r>
              <a:rPr lang="es-ES_tradnl" sz="5400" b="1" u="sng" dirty="0">
                <a:latin typeface="Arial" pitchFamily="34" charset="0"/>
                <a:cs typeface="Arial" pitchFamily="34" charset="0"/>
              </a:rPr>
              <a:t>: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-        Prohibición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de   despido   por   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causa   de   matrimonio.</a:t>
            </a:r>
          </a:p>
          <a:p>
            <a:pPr>
              <a:spcBef>
                <a:spcPts val="0"/>
              </a:spcBef>
            </a:pPr>
            <a:r>
              <a:rPr lang="es-ES_tradnl" sz="5400" b="1" u="sng" dirty="0">
                <a:latin typeface="Arial" pitchFamily="34" charset="0"/>
                <a:cs typeface="Arial" pitchFamily="34" charset="0"/>
              </a:rPr>
              <a:t>1939: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5400" b="1" dirty="0">
                <a:latin typeface="Arial" pitchFamily="34" charset="0"/>
                <a:cs typeface="Arial" pitchFamily="34" charset="0"/>
              </a:rPr>
              <a:t>-    Mejora  Justicia  de  Paz  Letrada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.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89581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_tradnl" sz="5400" b="1" u="sng" dirty="0" smtClean="0">
                <a:latin typeface="Arial" pitchFamily="34" charset="0"/>
                <a:cs typeface="Arial" pitchFamily="34" charset="0"/>
              </a:rPr>
              <a:t>1939:</a:t>
            </a:r>
            <a:endParaRPr lang="es-ES_tradnl" sz="54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-      Creación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de  Escuelas-Hogares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s-ES_tradnl" sz="5400" b="1" u="sng" dirty="0">
                <a:latin typeface="Arial" pitchFamily="34" charset="0"/>
                <a:cs typeface="Arial" pitchFamily="34" charset="0"/>
              </a:rPr>
              <a:t>1942: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- 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Creación   de   Escuelas-Fábricas  Textiles</a:t>
            </a: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.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3324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-         Vale   recordar   que   entre   la   infinidad   de   iniciativas  no   tratadas   están   los   derechos   civiles   de   la   mujer,   el   divorcio vincular,  la  represión  del  juego  y del  alcoholismo,  la  separación  de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8559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_tradnl" sz="5400" b="1" dirty="0">
                <a:latin typeface="Arial" pitchFamily="34" charset="0"/>
                <a:cs typeface="Arial" pitchFamily="34" charset="0"/>
              </a:rPr>
              <a:t> la   Iglesia   del   Estado,   y   la</a:t>
            </a:r>
          </a:p>
          <a:p>
            <a:pPr>
              <a:spcBef>
                <a:spcPts val="0"/>
              </a:spcBef>
            </a:pP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construcción   </a:t>
            </a:r>
            <a:r>
              <a:rPr lang="es-ES_tradnl" sz="5400" b="1" dirty="0">
                <a:latin typeface="Arial" pitchFamily="34" charset="0"/>
                <a:cs typeface="Arial" pitchFamily="34" charset="0"/>
              </a:rPr>
              <a:t>de   mil   escuelas,</a:t>
            </a:r>
          </a:p>
          <a:p>
            <a:pPr>
              <a:spcBef>
                <a:spcPts val="0"/>
              </a:spcBef>
            </a:pPr>
            <a:r>
              <a:rPr lang="es-ES_tradnl" sz="5400" b="1" dirty="0" smtClean="0">
                <a:latin typeface="Arial" pitchFamily="34" charset="0"/>
                <a:cs typeface="Arial" pitchFamily="34" charset="0"/>
              </a:rPr>
              <a:t>   entre   muchísimas otras,   ya   que   no   hubo   tema   de   trascendencia   nacional   en   el   que   no   haya   fijado   posición   el   PS.</a:t>
            </a:r>
            <a:endParaRPr lang="es-ES_tradnl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60712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endParaRPr lang="es-AR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CECCHI\SOCIALISTAS ARGS\FOTOS TAPA LIBROS-AFICHES\PALACIOS Alfredo - Dos Años de Acción Socialist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235219" y="2483844"/>
            <a:ext cx="2902622" cy="4374156"/>
          </a:xfrm>
          <a:prstGeom prst="rect">
            <a:avLst/>
          </a:prstGeom>
          <a:noFill/>
        </p:spPr>
      </p:pic>
      <p:pic>
        <p:nvPicPr>
          <p:cNvPr id="6" name="Picture 3" descr="C:\CECCHI\SOCIALISTAS ARGS\FOTOS TAPA LIBROS-AFICHES\JUSTO Juan B - La Obra Parlamentari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291954" y="2483844"/>
            <a:ext cx="2924400" cy="4374156"/>
          </a:xfrm>
          <a:prstGeom prst="rect">
            <a:avLst/>
          </a:prstGeom>
          <a:noFill/>
        </p:spPr>
      </p:pic>
      <p:pic>
        <p:nvPicPr>
          <p:cNvPr id="8" name="Picture 4" descr="C:\CECCHI\SOCIALISTAS ARGS\FOTOS TAPA LIBROS-AFICHES\JUSTO Juan B - Obra Parlamentaria 1912-13 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370467" y="2483844"/>
            <a:ext cx="2696544" cy="4273826"/>
          </a:xfrm>
          <a:prstGeom prst="rect">
            <a:avLst/>
          </a:prstGeom>
          <a:noFill/>
        </p:spPr>
      </p:pic>
      <p:pic>
        <p:nvPicPr>
          <p:cNvPr id="9" name="Picture 4" descr="C:\CECCHI\SOCIALISTAS ARGS\FOTOS TAPA LIBROS-AFICHES\PALACIOS Alfredo - Discursos Parlamentarios 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81418" y="2468514"/>
            <a:ext cx="2866448" cy="4304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4985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0485" y="104499"/>
            <a:ext cx="8124106" cy="1976092"/>
          </a:xfrm>
        </p:spPr>
        <p:txBody>
          <a:bodyPr>
            <a:normAutofit fontScale="90000"/>
          </a:bodyPr>
          <a:lstStyle/>
          <a:p>
            <a:r>
              <a:rPr lang="es-AR" sz="7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  de Formación   Política</a:t>
            </a:r>
            <a:endParaRPr lang="es-AR" sz="7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483844"/>
            <a:ext cx="12192000" cy="43741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_tradnl" sz="7200" b="1" dirty="0" smtClean="0">
                <a:latin typeface="Arial" pitchFamily="34" charset="0"/>
                <a:cs typeface="Arial" pitchFamily="34" charset="0"/>
              </a:rPr>
              <a:t>¡¡¡MUCHÍSIMAS</a:t>
            </a:r>
          </a:p>
          <a:p>
            <a:pPr>
              <a:spcBef>
                <a:spcPts val="0"/>
              </a:spcBef>
            </a:pPr>
            <a:r>
              <a:rPr lang="es-ES_tradnl" sz="7200" b="1" dirty="0" smtClean="0">
                <a:latin typeface="Arial" pitchFamily="34" charset="0"/>
                <a:cs typeface="Arial" pitchFamily="34" charset="0"/>
              </a:rPr>
              <a:t>GRACIAS!!!</a:t>
            </a:r>
          </a:p>
          <a:p>
            <a:pPr>
              <a:spcBef>
                <a:spcPts val="0"/>
              </a:spcBef>
            </a:pPr>
            <a:r>
              <a:rPr lang="es-ES_tradnl" sz="7200" b="1" dirty="0" smtClean="0">
                <a:latin typeface="Arial" pitchFamily="34" charset="0"/>
                <a:cs typeface="Arial" pitchFamily="34" charset="0"/>
              </a:rPr>
              <a:t>Y   hasta   el   próximo viernes!!!</a:t>
            </a:r>
            <a:endParaRPr lang="es-ES_tradnl" sz="7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 descr="http://www.argentinaelecciones.com/imagenes/partidos-politicos/imagen-partido-socialis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0" y="104499"/>
            <a:ext cx="2861945" cy="23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2160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3013</TotalTime>
  <Words>862</Words>
  <Application>Microsoft Office PowerPoint</Application>
  <PresentationFormat>Panorámica</PresentationFormat>
  <Paragraphs>141</Paragraphs>
  <Slides>33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8" baseType="lpstr">
      <vt:lpstr>Algerian</vt:lpstr>
      <vt:lpstr>Arial</vt:lpstr>
      <vt:lpstr>Calibri</vt:lpstr>
      <vt:lpstr>Calibri Light</vt:lpstr>
      <vt:lpstr>Tema de Office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  <vt:lpstr>Escuela   de Formación   Política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Alfredo</dc:creator>
  <cp:lastModifiedBy>User</cp:lastModifiedBy>
  <cp:revision>365</cp:revision>
  <dcterms:created xsi:type="dcterms:W3CDTF">2024-09-28T14:03:25Z</dcterms:created>
  <dcterms:modified xsi:type="dcterms:W3CDTF">2024-11-29T14:13:23Z</dcterms:modified>
</cp:coreProperties>
</file>